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handoutMasterIdLst>
    <p:handoutMasterId r:id="rId8"/>
  </p:handoutMasterIdLst>
  <p:sldIdLst>
    <p:sldId id="256" r:id="rId2"/>
    <p:sldId id="284" r:id="rId3"/>
    <p:sldId id="286" r:id="rId4"/>
    <p:sldId id="288" r:id="rId5"/>
    <p:sldId id="290" r:id="rId6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7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>
        <p:scale>
          <a:sx n="120" d="100"/>
          <a:sy n="120" d="100"/>
        </p:scale>
        <p:origin x="-450" y="1356"/>
      </p:cViewPr>
      <p:guideLst>
        <p:guide orient="horz" pos="187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284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97284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62506F93-63E2-48BB-A98E-7D14D2AB59B3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F94A14D3-CA30-40C3-B0DD-669B05851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2636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320" cy="4966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122" y="0"/>
            <a:ext cx="2972320" cy="4966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B3DC8-DC7A-4B2D-AB1D-1E0347A264B9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542"/>
            <a:ext cx="5486400" cy="44745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7384"/>
            <a:ext cx="2972320" cy="4966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122" y="9447384"/>
            <a:ext cx="2972320" cy="4966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929315-609D-4CEA-A9E6-5F3942624B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597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9315-609D-4CEA-A9E6-5F3942624B6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215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D9B5A-78CF-40CC-BF5F-FD4FF830D1CA}" type="datetimeFigureOut">
              <a:rPr lang="en-US" smtClean="0"/>
              <a:pPr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2631D-0371-45FD-BFDC-98C343DA7E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asil gambar untuk LOGO CENDANA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305800" y="0"/>
            <a:ext cx="838200" cy="8382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47803" y="1676400"/>
            <a:ext cx="6259341" cy="2961858"/>
            <a:chOff x="1066803" y="2971800"/>
            <a:chExt cx="6259341" cy="2961858"/>
          </a:xfrm>
        </p:grpSpPr>
        <p:sp>
          <p:nvSpPr>
            <p:cNvPr id="6" name="Rectangle 5"/>
            <p:cNvSpPr/>
            <p:nvPr/>
          </p:nvSpPr>
          <p:spPr>
            <a:xfrm>
              <a:off x="1066803" y="3810000"/>
              <a:ext cx="6259341" cy="212365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id-ID" sz="4800" b="1" cap="none" spc="0" dirty="0" smtClean="0">
                  <a:ln w="11430"/>
                  <a:solidFill>
                    <a:srgbClr val="FFC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RANCANGAN</a:t>
              </a:r>
            </a:p>
            <a:p>
              <a:pPr algn="ctr"/>
              <a:r>
                <a:rPr lang="en-US" sz="4800" b="1" cap="none" spc="0" dirty="0" smtClean="0">
                  <a:ln w="11430"/>
                  <a:solidFill>
                    <a:srgbClr val="FFC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STRUKTUR ORGANISASI</a:t>
              </a:r>
            </a:p>
            <a:p>
              <a:pPr algn="ctr"/>
              <a:r>
                <a:rPr lang="en-US" sz="3600" b="1" dirty="0" smtClean="0">
                  <a:ln w="11430"/>
                  <a:solidFill>
                    <a:srgbClr val="0070C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 P. 20</a:t>
              </a:r>
              <a:r>
                <a:rPr lang="id-ID" sz="3600" b="1" dirty="0" smtClean="0">
                  <a:ln w="11430"/>
                  <a:solidFill>
                    <a:srgbClr val="0070C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../20..</a:t>
              </a:r>
              <a:endParaRPr lang="en-US" sz="3600" b="1" cap="none" spc="0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600200" y="2971800"/>
              <a:ext cx="524201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 err="1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Yayasan</a:t>
              </a:r>
              <a:r>
                <a:rPr lang="en-US" sz="28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</a:t>
              </a:r>
              <a:r>
                <a:rPr lang="en-US" sz="2800" b="1" dirty="0" err="1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Pendidikan</a:t>
              </a:r>
              <a:r>
                <a:rPr lang="en-US" sz="28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</a:t>
              </a:r>
              <a:r>
                <a:rPr lang="en-US" sz="2800" b="1" dirty="0" err="1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Cendana</a:t>
              </a:r>
              <a:r>
                <a:rPr lang="en-US" sz="28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 Riau</a:t>
              </a:r>
              <a:endParaRPr lang="en-US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0442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05200" y="914400"/>
            <a:ext cx="21336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DIREKTUR</a:t>
            </a:r>
          </a:p>
          <a:p>
            <a:pPr algn="ctr"/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 </a:t>
            </a:r>
          </a:p>
          <a:p>
            <a:pPr algn="ctr"/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Keuangan</a:t>
            </a: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</a:p>
          <a:p>
            <a:pPr algn="ctr"/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</a:p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Kepegawaian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9200" y="1752600"/>
            <a:ext cx="11430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KABID PENDIDIKAN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>
            <a:stCxn id="3" idx="2"/>
            <a:endCxn id="56" idx="0"/>
          </p:cNvCxnSpPr>
          <p:nvPr/>
        </p:nvCxnSpPr>
        <p:spPr>
          <a:xfrm rot="5400000">
            <a:off x="3390900" y="2705100"/>
            <a:ext cx="2362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505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62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 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19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SLB 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 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971800" y="5029200"/>
            <a:ext cx="9906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 C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Pekanbaru</a:t>
            </a: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530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SLB 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436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342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57800" y="5105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Mandau</a:t>
            </a: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90600" y="3886200"/>
            <a:ext cx="7162800" cy="198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447800" y="3867090"/>
            <a:ext cx="27432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Sekolah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Distrik</a:t>
            </a:r>
            <a:r>
              <a:rPr lang="en-US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Rumbai</a:t>
            </a:r>
            <a:endParaRPr lang="en-US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334000" y="3867090"/>
            <a:ext cx="224046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Sekolah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Distrik</a:t>
            </a:r>
            <a:r>
              <a:rPr lang="en-US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Dur</a:t>
            </a:r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endParaRPr lang="en-US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>
            <a:off x="4572000" y="2057400"/>
            <a:ext cx="4572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>
            <a:off x="36964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0" y="0"/>
            <a:ext cx="2957796" cy="9848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STRUKTUR ORGANISASI</a:t>
            </a:r>
            <a:r>
              <a:rPr lang="id-ID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16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PELAKSANA YPC RIAU</a:t>
            </a:r>
          </a:p>
          <a:p>
            <a:pPr algn="ctr"/>
            <a:r>
              <a:rPr lang="en-US" sz="16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Tahun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Pelajaran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</a:t>
            </a:r>
            <a:r>
              <a:rPr lang="id-ID" sz="1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/2</a:t>
            </a:r>
            <a:r>
              <a:rPr lang="id-ID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0..</a:t>
            </a:r>
            <a:endParaRPr lang="en-US" sz="14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553200" y="5105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 C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371600" y="5029200"/>
            <a:ext cx="1066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C</a:t>
            </a:r>
          </a:p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PEKANBARU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096000" y="2895600"/>
            <a:ext cx="16764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P3 (Perencanaan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pengengembangan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pendidikan)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rot="5400000">
            <a:off x="62872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5334000" y="2667000"/>
            <a:ext cx="106680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2895600" y="1752600"/>
            <a:ext cx="11430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KABID UMUM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4038600" y="2057400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0574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</a:p>
          <a:p>
            <a:pPr algn="ctr"/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 &amp; IT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2590800" y="2667000"/>
            <a:ext cx="1247775" cy="952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371600" y="2667000"/>
            <a:ext cx="0" cy="228600"/>
          </a:xfrm>
          <a:prstGeom prst="line">
            <a:avLst/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371600" y="2667000"/>
            <a:ext cx="1247775" cy="952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315494" y="25519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5525294" y="25519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52204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24772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Autofit/>
          </a:bodyPr>
          <a:lstStyle/>
          <a:p>
            <a:r>
              <a:rPr lang="id-ID" sz="2800" dirty="0" smtClean="0"/>
              <a:t>Analisis Organisasi Baru Kantor Direktorat YPC Riau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4525963"/>
          </a:xfrm>
        </p:spPr>
        <p:txBody>
          <a:bodyPr/>
          <a:lstStyle/>
          <a:p>
            <a:pPr>
              <a:buNone/>
            </a:pPr>
            <a:r>
              <a:rPr lang="id-ID" dirty="0" smtClean="0">
                <a:solidFill>
                  <a:srgbClr val="0070C0"/>
                </a:solidFill>
              </a:rPr>
              <a:t>Plus :</a:t>
            </a:r>
          </a:p>
          <a:p>
            <a:pPr marL="182563" indent="-182563" algn="just">
              <a:buFont typeface="+mj-lt"/>
              <a:buAutoNum type="arabicPeriod"/>
            </a:pPr>
            <a:r>
              <a:rPr lang="id-ID" sz="1800" dirty="0" smtClean="0"/>
              <a:t> Efesiensi/perampingan Struktur organisasi dari 3 (tiga) Bidang menjadi 2 (dua) Bidang.</a:t>
            </a:r>
          </a:p>
          <a:p>
            <a:pPr marL="182563" indent="-182563">
              <a:buFont typeface="+mj-lt"/>
              <a:buAutoNum type="arabicPeriod"/>
            </a:pPr>
            <a:r>
              <a:rPr lang="id-ID" sz="1800" dirty="0" smtClean="0"/>
              <a:t> </a:t>
            </a:r>
            <a:endParaRPr lang="id-ID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287963"/>
          </a:xfrm>
        </p:spPr>
        <p:txBody>
          <a:bodyPr/>
          <a:lstStyle/>
          <a:p>
            <a:pPr>
              <a:buNone/>
            </a:pPr>
            <a:r>
              <a:rPr lang="id-ID" dirty="0" smtClean="0">
                <a:solidFill>
                  <a:srgbClr val="FFC000"/>
                </a:solidFill>
              </a:rPr>
              <a:t>Minus :</a:t>
            </a:r>
          </a:p>
          <a:p>
            <a:pPr marL="269875" indent="-269875" algn="just">
              <a:buFont typeface="+mj-lt"/>
              <a:buAutoNum type="arabicPeriod"/>
            </a:pPr>
            <a:r>
              <a:rPr lang="id-ID" sz="1800" dirty="0" smtClean="0"/>
              <a:t>Dengan dipisahkan</a:t>
            </a:r>
            <a:r>
              <a:rPr lang="id-ID" sz="1800" dirty="0" smtClean="0"/>
              <a:t> </a:t>
            </a:r>
            <a:r>
              <a:rPr lang="id-ID" sz="1800" dirty="0" smtClean="0"/>
              <a:t>seksi kepegawaian dan seksi </a:t>
            </a:r>
            <a:r>
              <a:rPr lang="id-ID" sz="1800" dirty="0" smtClean="0"/>
              <a:t>SDM, tupoksi/kewenangan</a:t>
            </a:r>
            <a:r>
              <a:rPr lang="id-ID" sz="1800" dirty="0" smtClean="0"/>
              <a:t> jadi tidak seimbang.</a:t>
            </a:r>
            <a:r>
              <a:rPr lang="id-ID" sz="1800" dirty="0" smtClean="0"/>
              <a:t> </a:t>
            </a:r>
            <a:endParaRPr lang="id-ID" sz="1800" dirty="0" smtClean="0"/>
          </a:p>
          <a:p>
            <a:pPr marL="269875" indent="-269875" algn="just">
              <a:buFont typeface="+mj-lt"/>
              <a:buAutoNum type="arabicPeriod"/>
            </a:pPr>
            <a:r>
              <a:rPr lang="id-ID" sz="1800" dirty="0" smtClean="0"/>
              <a:t>A</a:t>
            </a:r>
            <a:r>
              <a:rPr lang="id-ID" sz="1800" dirty="0" smtClean="0"/>
              <a:t>danya </a:t>
            </a:r>
            <a:r>
              <a:rPr lang="id-ID" sz="1800" dirty="0" smtClean="0"/>
              <a:t>5 (lima) seksi akan berdampak terhadap beban YPCR terhadap pembayaran tunjangan Kasi.</a:t>
            </a:r>
          </a:p>
          <a:p>
            <a:pPr marL="269875" indent="-269875" algn="just">
              <a:buFont typeface="+mj-lt"/>
              <a:buAutoNum type="arabicPeriod"/>
            </a:pPr>
            <a:r>
              <a:rPr lang="id-ID" sz="1800" dirty="0" smtClean="0"/>
              <a:t>Dalam Kasi </a:t>
            </a:r>
            <a:r>
              <a:rPr lang="id-ID" sz="1800" dirty="0" smtClean="0"/>
              <a:t>P3 (</a:t>
            </a:r>
            <a:r>
              <a:rPr lang="id-ID" sz="1800" dirty="0" smtClean="0"/>
              <a:t>ada prgram </a:t>
            </a:r>
            <a:r>
              <a:rPr lang="id-ID" sz="1800" dirty="0" smtClean="0"/>
              <a:t>pengembangan) berpotensi tumpang </a:t>
            </a:r>
            <a:r>
              <a:rPr lang="id-ID" sz="1800" dirty="0" smtClean="0"/>
              <a:t>tindih </a:t>
            </a:r>
            <a:r>
              <a:rPr lang="id-ID" sz="1800" dirty="0" smtClean="0"/>
              <a:t>tupoksi/kewenangan </a:t>
            </a:r>
            <a:r>
              <a:rPr lang="id-ID" sz="1800" dirty="0" smtClean="0"/>
              <a:t>dengan </a:t>
            </a:r>
            <a:r>
              <a:rPr lang="id-ID" sz="1800" dirty="0" smtClean="0"/>
              <a:t>Kasi SDM.</a:t>
            </a:r>
          </a:p>
          <a:p>
            <a:pPr marL="269875" indent="-269875" algn="just">
              <a:buFont typeface="+mj-lt"/>
              <a:buAutoNum type="arabicPeriod"/>
            </a:pPr>
            <a:r>
              <a:rPr lang="id-ID" sz="1800" dirty="0" smtClean="0"/>
              <a:t>Dengan 5 (lima) Kasi, akan menambah jumlah staf/pegawai. Ini kurang efektif dan tidak efisien.</a:t>
            </a:r>
            <a:endParaRPr lang="id-ID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05200" y="914400"/>
            <a:ext cx="21336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DIREKTUR</a:t>
            </a:r>
          </a:p>
          <a:p>
            <a:pPr algn="ctr"/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d-ID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Kesiswaan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Humas</a:t>
            </a:r>
          </a:p>
          <a:p>
            <a:pPr algn="ctr"/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</a:p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29200" y="1752600"/>
            <a:ext cx="11430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KABID PENDIDIKAN</a:t>
            </a:r>
            <a:endParaRPr lang="en-US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>
            <a:stCxn id="3" idx="2"/>
            <a:endCxn id="56" idx="0"/>
          </p:cNvCxnSpPr>
          <p:nvPr/>
        </p:nvCxnSpPr>
        <p:spPr>
          <a:xfrm rot="5400000">
            <a:off x="3390900" y="2705100"/>
            <a:ext cx="2362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505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62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 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19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SLB 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 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971800" y="5029200"/>
            <a:ext cx="9906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 C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Pekanbaru</a:t>
            </a: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530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SLB 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436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342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57800" y="5105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Mandau</a:t>
            </a: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90600" y="3886200"/>
            <a:ext cx="7162800" cy="198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371600" y="3867090"/>
            <a:ext cx="2819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Sekolah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Distrik</a:t>
            </a:r>
            <a:r>
              <a:rPr lang="en-US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Rumbai</a:t>
            </a:r>
            <a:endParaRPr lang="en-US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181600" y="3867090"/>
            <a:ext cx="239286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Sekolah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Distrik</a:t>
            </a:r>
            <a:r>
              <a:rPr lang="en-US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Dur</a:t>
            </a:r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endParaRPr lang="en-US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>
            <a:off x="4572000" y="2057400"/>
            <a:ext cx="4572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>
            <a:off x="3695700" y="2781300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-32862" y="0"/>
            <a:ext cx="3023521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STRUKTUR ORGANISASI</a:t>
            </a:r>
            <a:r>
              <a:rPr lang="id-ID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BARU (1)</a:t>
            </a:r>
            <a:endParaRPr lang="en-US" sz="16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PELAKSANA YPC RIAU</a:t>
            </a:r>
          </a:p>
          <a:p>
            <a:pPr algn="ctr"/>
            <a:r>
              <a:rPr lang="en-US" sz="16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Tahun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Pelajaran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</a:t>
            </a:r>
            <a:r>
              <a:rPr lang="id-ID" sz="1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/2</a:t>
            </a:r>
            <a:r>
              <a:rPr lang="id-ID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0..</a:t>
            </a:r>
            <a:endParaRPr lang="en-US" sz="14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553200" y="5105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 C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371600" y="5029200"/>
            <a:ext cx="1066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C</a:t>
            </a:r>
          </a:p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PEKANBARU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096000" y="2895600"/>
            <a:ext cx="12954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 Kurikulum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Pengendalian Mutu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rot="5400000">
            <a:off x="62872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5410200" y="2667000"/>
            <a:ext cx="99060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2895600" y="1752600"/>
            <a:ext cx="11430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KABID UMUM</a:t>
            </a:r>
            <a:endParaRPr lang="en-US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4038600" y="2057400"/>
            <a:ext cx="533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0574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</a:p>
          <a:p>
            <a:pPr algn="ctr"/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Keuangan &amp; Asset 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2819400" y="2667000"/>
            <a:ext cx="99060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27058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52966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5601494" y="25519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3239294" y="25519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95600" y="1295400"/>
            <a:ext cx="33528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PENGURUS/PELAKSANA  </a:t>
            </a:r>
            <a:endParaRPr lang="id-ID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2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YAYASAN PENDIDIKAN CENDANA RIAU</a:t>
            </a:r>
          </a:p>
          <a:p>
            <a:pPr algn="ctr"/>
            <a:r>
              <a:rPr lang="id-ID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Kepala Divisi</a:t>
            </a:r>
            <a:endParaRPr lang="en-US" sz="1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Kesiswaan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Humas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0400" y="2895600"/>
            <a:ext cx="11430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</a:t>
            </a:r>
          </a:p>
          <a:p>
            <a:pPr algn="ctr"/>
            <a:r>
              <a:rPr lang="id-ID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Kepegawaian </a:t>
            </a:r>
            <a:r>
              <a:rPr lang="id-ID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id-ID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Pengembangan </a:t>
            </a:r>
            <a:r>
              <a:rPr lang="id-ID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SDM</a:t>
            </a:r>
            <a:endParaRPr lang="en-US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>
            <a:endCxn id="56" idx="0"/>
          </p:cNvCxnSpPr>
          <p:nvPr/>
        </p:nvCxnSpPr>
        <p:spPr>
          <a:xfrm>
            <a:off x="4572000" y="1905000"/>
            <a:ext cx="0" cy="1981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505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362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 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19200" y="4343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SLB 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Rumbai 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971800" y="5029200"/>
            <a:ext cx="9906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 C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Pekanbaru</a:t>
            </a: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9530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SLB 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9436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PAUD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934200" y="4343400"/>
            <a:ext cx="762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</a:t>
            </a:r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257800" y="5105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d-ID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</a:t>
            </a:r>
            <a:r>
              <a:rPr lang="en-US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Mandau</a:t>
            </a:r>
          </a:p>
          <a:p>
            <a:pPr algn="ctr"/>
            <a:endParaRPr lang="en-US" sz="10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90600" y="3886200"/>
            <a:ext cx="7162800" cy="198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5400" y="3867090"/>
            <a:ext cx="28956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Sekolah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Distrik</a:t>
            </a:r>
            <a:r>
              <a:rPr lang="en-US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Rumbai</a:t>
            </a:r>
            <a:endParaRPr lang="en-US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334000" y="3867090"/>
            <a:ext cx="224046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Sekolah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Distrik</a:t>
            </a:r>
            <a:r>
              <a:rPr lang="en-US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Dur</a:t>
            </a:r>
            <a:r>
              <a:rPr lang="id-ID" sz="16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endParaRPr lang="en-US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1" name="Freeform 60"/>
          <p:cNvSpPr/>
          <p:nvPr/>
        </p:nvSpPr>
        <p:spPr>
          <a:xfrm>
            <a:off x="2619375" y="2676525"/>
            <a:ext cx="2819400" cy="238125"/>
          </a:xfrm>
          <a:custGeom>
            <a:avLst/>
            <a:gdLst>
              <a:gd name="connsiteX0" fmla="*/ 0 w 2819400"/>
              <a:gd name="connsiteY0" fmla="*/ 219075 h 238125"/>
              <a:gd name="connsiteX1" fmla="*/ 0 w 2819400"/>
              <a:gd name="connsiteY1" fmla="*/ 0 h 238125"/>
              <a:gd name="connsiteX2" fmla="*/ 2819400 w 2819400"/>
              <a:gd name="connsiteY2" fmla="*/ 9525 h 238125"/>
              <a:gd name="connsiteX3" fmla="*/ 2819400 w 2819400"/>
              <a:gd name="connsiteY3" fmla="*/ 238125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9400" h="238125">
                <a:moveTo>
                  <a:pt x="0" y="219075"/>
                </a:moveTo>
                <a:lnTo>
                  <a:pt x="0" y="0"/>
                </a:lnTo>
                <a:lnTo>
                  <a:pt x="2819400" y="9525"/>
                </a:lnTo>
                <a:lnTo>
                  <a:pt x="2819400" y="238125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 rot="5400000">
            <a:off x="3695700" y="2781300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-37671" y="0"/>
            <a:ext cx="3033138" cy="9541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STRUKTUR ORGANISASI</a:t>
            </a:r>
            <a:r>
              <a:rPr lang="id-ID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BARU (2)</a:t>
            </a:r>
            <a:endParaRPr lang="en-US" sz="16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PELAKSANA YPC RIAU</a:t>
            </a:r>
          </a:p>
          <a:p>
            <a:pPr algn="ctr"/>
            <a:r>
              <a:rPr lang="en-US" sz="16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Tahun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16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Pelajaran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</a:t>
            </a:r>
            <a:r>
              <a:rPr lang="id-ID" sz="1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</a:t>
            </a:r>
            <a:r>
              <a:rPr lang="en-US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/2</a:t>
            </a:r>
            <a:r>
              <a:rPr lang="id-ID" sz="16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0..</a:t>
            </a:r>
            <a:endParaRPr lang="en-US" sz="14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553200" y="5105400"/>
            <a:ext cx="838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 C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371600" y="5029200"/>
            <a:ext cx="1066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C</a:t>
            </a:r>
          </a:p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PEKANBARU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096000" y="2895600"/>
            <a:ext cx="1371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</a:t>
            </a:r>
          </a:p>
          <a:p>
            <a:pPr algn="ctr"/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Kurikulum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Pengendalian </a:t>
            </a:r>
            <a:r>
              <a:rPr lang="id-ID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Mutu</a:t>
            </a:r>
            <a:endParaRPr lang="en-US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rot="5400000">
            <a:off x="6287294" y="2780506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endCxn id="61" idx="2"/>
          </p:cNvCxnSpPr>
          <p:nvPr/>
        </p:nvCxnSpPr>
        <p:spPr>
          <a:xfrm rot="10800000" flipV="1">
            <a:off x="5438776" y="2667000"/>
            <a:ext cx="962025" cy="190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057400" y="2895600"/>
            <a:ext cx="9906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</a:t>
            </a:r>
          </a:p>
          <a:p>
            <a:pPr algn="ctr"/>
            <a:r>
              <a:rPr lang="id-ID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Keuangan, Asset &amp; IT</a:t>
            </a: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4902</TotalTime>
  <Words>355</Words>
  <Application>Microsoft Office PowerPoint</Application>
  <PresentationFormat>On-screen Show (4:3)</PresentationFormat>
  <Paragraphs>148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Analisis Organisasi Baru Kantor Direktorat YPC Riau</vt:lpstr>
      <vt:lpstr>Slide 4</vt:lpstr>
      <vt:lpstr>Slide 5</vt:lpstr>
    </vt:vector>
  </TitlesOfParts>
  <Company>Chevron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Table Assessment</dc:title>
  <dc:creator>Didin Mardijono</dc:creator>
  <cp:lastModifiedBy>USER</cp:lastModifiedBy>
  <cp:revision>237</cp:revision>
  <cp:lastPrinted>2017-02-09T01:39:48Z</cp:lastPrinted>
  <dcterms:created xsi:type="dcterms:W3CDTF">2016-10-20T09:10:01Z</dcterms:created>
  <dcterms:modified xsi:type="dcterms:W3CDTF">2021-03-31T01:07:31Z</dcterms:modified>
</cp:coreProperties>
</file>